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68" r:id="rId3"/>
    <p:sldId id="266" r:id="rId4"/>
    <p:sldId id="267" r:id="rId5"/>
    <p:sldId id="273" r:id="rId6"/>
    <p:sldId id="271" r:id="rId7"/>
    <p:sldId id="276" r:id="rId8"/>
    <p:sldId id="274" r:id="rId9"/>
    <p:sldId id="275" r:id="rId10"/>
    <p:sldId id="257" r:id="rId11"/>
    <p:sldId id="262" r:id="rId12"/>
    <p:sldId id="263" r:id="rId13"/>
    <p:sldId id="264"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864" y="-77"/>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EE009BF0-0A3A-42B4-B3B7-E5B7CF131FD2}" type="datetimeFigureOut">
              <a:rPr lang="en-US" smtClean="0"/>
              <a:pPr/>
              <a:t>5/24/2012</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58EDA7F2-B4E1-4F19-AD75-1C56B0DC9FC3}"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E009BF0-0A3A-42B4-B3B7-E5B7CF131FD2}" type="datetimeFigureOut">
              <a:rPr lang="en-US" smtClean="0"/>
              <a:pPr/>
              <a:t>5/24/2012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8EDA7F2-B4E1-4F19-AD75-1C56B0DC9FC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E009BF0-0A3A-42B4-B3B7-E5B7CF131FD2}" type="datetimeFigureOut">
              <a:rPr lang="en-US" smtClean="0"/>
              <a:pPr/>
              <a:t>5/24/2012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8EDA7F2-B4E1-4F19-AD75-1C56B0DC9FC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E009BF0-0A3A-42B4-B3B7-E5B7CF131FD2}" type="datetimeFigureOut">
              <a:rPr lang="en-US" smtClean="0"/>
              <a:pPr/>
              <a:t>5/24/2012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8EDA7F2-B4E1-4F19-AD75-1C56B0DC9FC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E009BF0-0A3A-42B4-B3B7-E5B7CF131FD2}" type="datetimeFigureOut">
              <a:rPr lang="en-US" smtClean="0"/>
              <a:pPr/>
              <a:t>5/24/2012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8EDA7F2-B4E1-4F19-AD75-1C56B0DC9FC3}"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E009BF0-0A3A-42B4-B3B7-E5B7CF131FD2}" type="datetimeFigureOut">
              <a:rPr lang="en-US" smtClean="0"/>
              <a:pPr/>
              <a:t>5/24/2012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8EDA7F2-B4E1-4F19-AD75-1C56B0DC9FC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E009BF0-0A3A-42B4-B3B7-E5B7CF131FD2}" type="datetimeFigureOut">
              <a:rPr lang="en-US" smtClean="0"/>
              <a:pPr/>
              <a:t>5/24/2012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8EDA7F2-B4E1-4F19-AD75-1C56B0DC9FC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E009BF0-0A3A-42B4-B3B7-E5B7CF131FD2}" type="datetimeFigureOut">
              <a:rPr lang="en-US" smtClean="0"/>
              <a:pPr/>
              <a:t>5/24/2012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8EDA7F2-B4E1-4F19-AD75-1C56B0DC9FC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EE009BF0-0A3A-42B4-B3B7-E5B7CF131FD2}" type="datetimeFigureOut">
              <a:rPr lang="en-US" smtClean="0"/>
              <a:pPr/>
              <a:t>5/24/2012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8EDA7F2-B4E1-4F19-AD75-1C56B0DC9FC3}"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E009BF0-0A3A-42B4-B3B7-E5B7CF131FD2}" type="datetimeFigureOut">
              <a:rPr lang="en-US" smtClean="0"/>
              <a:pPr/>
              <a:t>5/24/2012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8EDA7F2-B4E1-4F19-AD75-1C56B0DC9F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EE009BF0-0A3A-42B4-B3B7-E5B7CF131FD2}" type="datetimeFigureOut">
              <a:rPr lang="en-US" smtClean="0"/>
              <a:pPr/>
              <a:t>5/24/2012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8EDA7F2-B4E1-4F19-AD75-1C56B0DC9FC3}"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EE009BF0-0A3A-42B4-B3B7-E5B7CF131FD2}" type="datetimeFigureOut">
              <a:rPr lang="en-US" smtClean="0"/>
              <a:pPr/>
              <a:t>5/24/2012</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8EDA7F2-B4E1-4F19-AD75-1C56B0DC9FC3}"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mailto:jmmeie@wm.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543800" cy="2593975"/>
          </a:xfrm>
        </p:spPr>
        <p:txBody>
          <a:bodyPr>
            <a:normAutofit/>
          </a:bodyPr>
          <a:lstStyle/>
          <a:p>
            <a:r>
              <a:rPr lang="en-US" sz="4800" dirty="0" smtClean="0"/>
              <a:t>Challenges Facing Graduate/Professional Students</a:t>
            </a:r>
            <a:endParaRPr lang="en-US" sz="4800" dirty="0"/>
          </a:p>
        </p:txBody>
      </p:sp>
      <p:sp>
        <p:nvSpPr>
          <p:cNvPr id="3" name="Subtitle 2"/>
          <p:cNvSpPr>
            <a:spLocks noGrp="1"/>
          </p:cNvSpPr>
          <p:nvPr>
            <p:ph type="subTitle" idx="1"/>
          </p:nvPr>
        </p:nvSpPr>
        <p:spPr>
          <a:xfrm>
            <a:off x="1371600" y="4800600"/>
            <a:ext cx="6400800" cy="914400"/>
          </a:xfrm>
        </p:spPr>
        <p:txBody>
          <a:bodyPr>
            <a:normAutofit fontScale="70000" lnSpcReduction="20000"/>
          </a:bodyPr>
          <a:lstStyle/>
          <a:p>
            <a:r>
              <a:rPr lang="en-US" dirty="0" smtClean="0"/>
              <a:t>Jennifer Meier</a:t>
            </a:r>
          </a:p>
          <a:p>
            <a:r>
              <a:rPr lang="en-US" dirty="0" smtClean="0"/>
              <a:t>Assistant Director for Student Loans &amp; Graduate Aid</a:t>
            </a:r>
          </a:p>
          <a:p>
            <a:r>
              <a:rPr lang="en-US" dirty="0" smtClean="0"/>
              <a:t>The College of William &amp; Mary</a:t>
            </a:r>
            <a:endParaRPr lang="en-US" dirty="0"/>
          </a:p>
        </p:txBody>
      </p:sp>
    </p:spTree>
    <p:extLst>
      <p:ext uri="{BB962C8B-B14F-4D97-AF65-F5344CB8AC3E}">
        <p14:creationId xmlns="" xmlns:p14="http://schemas.microsoft.com/office/powerpoint/2010/main" val="138609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Reaching Aggregate Loan Limits</a:t>
            </a:r>
            <a:endParaRPr lang="en-US" sz="3600" dirty="0"/>
          </a:p>
        </p:txBody>
      </p:sp>
      <p:sp>
        <p:nvSpPr>
          <p:cNvPr id="4" name="Content Placeholder 3"/>
          <p:cNvSpPr>
            <a:spLocks noGrp="1"/>
          </p:cNvSpPr>
          <p:nvPr>
            <p:ph idx="1"/>
          </p:nvPr>
        </p:nvSpPr>
        <p:spPr/>
        <p:txBody>
          <a:bodyPr>
            <a:normAutofit/>
          </a:bodyPr>
          <a:lstStyle/>
          <a:p>
            <a:r>
              <a:rPr lang="en-US" sz="2400" dirty="0" smtClean="0"/>
              <a:t>Student may or may not be aware of accumulated debt from prior undergraduate and/or graduate programs</a:t>
            </a:r>
          </a:p>
          <a:p>
            <a:r>
              <a:rPr lang="en-US" sz="2400" dirty="0" smtClean="0"/>
              <a:t>Awareness of remaining eligibility for federal loans to complete graduate program</a:t>
            </a:r>
          </a:p>
          <a:p>
            <a:pPr lvl="1"/>
            <a:r>
              <a:rPr lang="en-US" sz="2000" dirty="0" smtClean="0"/>
              <a:t>NSLDS interpretation of borrowing history and determining remaining eligibility for advanced degree programs</a:t>
            </a:r>
          </a:p>
          <a:p>
            <a:r>
              <a:rPr lang="en-US" sz="2400" dirty="0" smtClean="0"/>
              <a:t>Time to degree completion in doctoral programs as it relates to reaching aggregate limits for federal loans</a:t>
            </a:r>
          </a:p>
          <a:p>
            <a:pPr lvl="1"/>
            <a:r>
              <a:rPr lang="en-US" sz="2000" dirty="0" smtClean="0"/>
              <a:t>Example:  Student who attends part-time to complete the research or dissertation phase of their degree and borrows loans mainly for living expenses has the potential to reach aggregate limits prior to completion </a:t>
            </a:r>
          </a:p>
          <a:p>
            <a:endParaRPr lang="en-US" sz="2400" dirty="0"/>
          </a:p>
        </p:txBody>
      </p:sp>
    </p:spTree>
    <p:extLst>
      <p:ext uri="{BB962C8B-B14F-4D97-AF65-F5344CB8AC3E}">
        <p14:creationId xmlns="" xmlns:p14="http://schemas.microsoft.com/office/powerpoint/2010/main" val="15545698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Students With Credit Issues or Prior Loan Default</a:t>
            </a:r>
            <a:endParaRPr lang="en-US" sz="3600" dirty="0"/>
          </a:p>
        </p:txBody>
      </p:sp>
      <p:sp>
        <p:nvSpPr>
          <p:cNvPr id="3" name="Content Placeholder 2"/>
          <p:cNvSpPr>
            <a:spLocks noGrp="1"/>
          </p:cNvSpPr>
          <p:nvPr>
            <p:ph idx="1"/>
          </p:nvPr>
        </p:nvSpPr>
        <p:spPr/>
        <p:txBody>
          <a:bodyPr>
            <a:normAutofit/>
          </a:bodyPr>
          <a:lstStyle/>
          <a:p>
            <a:r>
              <a:rPr lang="en-US" sz="2400" dirty="0"/>
              <a:t>Defaulted loan(s) counseling and how to regain eligibility</a:t>
            </a:r>
          </a:p>
          <a:p>
            <a:r>
              <a:rPr lang="en-US" sz="2400" dirty="0" smtClean="0"/>
              <a:t>Bankruptcy</a:t>
            </a:r>
          </a:p>
          <a:p>
            <a:r>
              <a:rPr lang="en-US" sz="2400" dirty="0" smtClean="0"/>
              <a:t>Students with credit concerns may be denied for the Grad PLUS loan and private loans</a:t>
            </a:r>
          </a:p>
          <a:p>
            <a:r>
              <a:rPr lang="en-US" sz="2400" dirty="0" smtClean="0"/>
              <a:t>Options for a co-signer, endorser or credit appeal</a:t>
            </a:r>
          </a:p>
        </p:txBody>
      </p:sp>
    </p:spTree>
    <p:extLst>
      <p:ext uri="{BB962C8B-B14F-4D97-AF65-F5344CB8AC3E}">
        <p14:creationId xmlns="" xmlns:p14="http://schemas.microsoft.com/office/powerpoint/2010/main" val="25415125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Loan Repayment Counseling</a:t>
            </a:r>
            <a:endParaRPr lang="en-US" sz="3600" dirty="0"/>
          </a:p>
        </p:txBody>
      </p:sp>
      <p:sp>
        <p:nvSpPr>
          <p:cNvPr id="3" name="Content Placeholder 2"/>
          <p:cNvSpPr>
            <a:spLocks noGrp="1"/>
          </p:cNvSpPr>
          <p:nvPr>
            <p:ph idx="1"/>
          </p:nvPr>
        </p:nvSpPr>
        <p:spPr/>
        <p:txBody>
          <a:bodyPr>
            <a:normAutofit/>
          </a:bodyPr>
          <a:lstStyle/>
          <a:p>
            <a:r>
              <a:rPr lang="en-US" sz="2400" dirty="0" smtClean="0"/>
              <a:t>Loan repayment may look very different for graduate students due to excess debt </a:t>
            </a:r>
          </a:p>
          <a:p>
            <a:r>
              <a:rPr lang="en-US" sz="2400" dirty="0" smtClean="0"/>
              <a:t>Ability to repay and how to do so becomes priority</a:t>
            </a:r>
          </a:p>
          <a:p>
            <a:r>
              <a:rPr lang="en-US" sz="2400" dirty="0" smtClean="0"/>
              <a:t>Graduate students may have private student loan debt in addition to federal loan debt</a:t>
            </a:r>
          </a:p>
          <a:p>
            <a:r>
              <a:rPr lang="en-US" sz="2400" dirty="0" smtClean="0"/>
              <a:t>Loan repayment options can be complex and confusing to understand</a:t>
            </a:r>
          </a:p>
          <a:p>
            <a:r>
              <a:rPr lang="en-US" sz="2400" dirty="0" smtClean="0"/>
              <a:t>Consolidate or not?</a:t>
            </a:r>
          </a:p>
          <a:p>
            <a:r>
              <a:rPr lang="en-US" sz="2400" dirty="0" smtClean="0"/>
              <a:t>Public Service Loan Forgiveness Program &amp; Income-Based Repayment Plan</a:t>
            </a:r>
            <a:endParaRPr lang="en-US" sz="2400" dirty="0"/>
          </a:p>
        </p:txBody>
      </p:sp>
    </p:spTree>
    <p:extLst>
      <p:ext uri="{BB962C8B-B14F-4D97-AF65-F5344CB8AC3E}">
        <p14:creationId xmlns="" xmlns:p14="http://schemas.microsoft.com/office/powerpoint/2010/main" val="3715590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Employment Outlook</a:t>
            </a:r>
            <a:endParaRPr lang="en-US" sz="3600" dirty="0"/>
          </a:p>
        </p:txBody>
      </p:sp>
      <p:sp>
        <p:nvSpPr>
          <p:cNvPr id="3" name="Content Placeholder 2"/>
          <p:cNvSpPr>
            <a:spLocks noGrp="1"/>
          </p:cNvSpPr>
          <p:nvPr>
            <p:ph idx="1"/>
          </p:nvPr>
        </p:nvSpPr>
        <p:spPr/>
        <p:txBody>
          <a:bodyPr>
            <a:normAutofit/>
          </a:bodyPr>
          <a:lstStyle/>
          <a:p>
            <a:r>
              <a:rPr lang="en-US" sz="2400" dirty="0" smtClean="0"/>
              <a:t>What are some of the graduate degree programs that are most likely and least likely to find employment in today’s economy?</a:t>
            </a:r>
          </a:p>
          <a:p>
            <a:r>
              <a:rPr lang="en-US" sz="2400" dirty="0" smtClean="0"/>
              <a:t>Some are entering a graduate program as a result of being laid-off, may be seeking new career paths</a:t>
            </a:r>
            <a:endParaRPr lang="en-US" sz="2400" dirty="0"/>
          </a:p>
        </p:txBody>
      </p:sp>
    </p:spTree>
    <p:extLst>
      <p:ext uri="{BB962C8B-B14F-4D97-AF65-F5344CB8AC3E}">
        <p14:creationId xmlns="" xmlns:p14="http://schemas.microsoft.com/office/powerpoint/2010/main" val="12890248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Questions/Comments?</a:t>
            </a:r>
            <a:endParaRPr lang="en-US" sz="3600" dirty="0"/>
          </a:p>
        </p:txBody>
      </p:sp>
      <p:sp>
        <p:nvSpPr>
          <p:cNvPr id="3" name="Content Placeholder 2"/>
          <p:cNvSpPr>
            <a:spLocks noGrp="1"/>
          </p:cNvSpPr>
          <p:nvPr>
            <p:ph idx="1"/>
          </p:nvPr>
        </p:nvSpPr>
        <p:spPr>
          <a:xfrm>
            <a:off x="1435608" y="1447800"/>
            <a:ext cx="7498080" cy="4800600"/>
          </a:xfrm>
        </p:spPr>
        <p:txBody>
          <a:bodyPr>
            <a:normAutofit fontScale="77500" lnSpcReduction="20000"/>
          </a:bodyPr>
          <a:lstStyle/>
          <a:p>
            <a:pPr marL="114300" indent="0">
              <a:buNone/>
            </a:pPr>
            <a:endParaRPr lang="en-US" dirty="0"/>
          </a:p>
          <a:p>
            <a:pPr marL="114300" indent="0">
              <a:buNone/>
            </a:pPr>
            <a:endParaRPr lang="en-US" dirty="0" smtClean="0"/>
          </a:p>
          <a:p>
            <a:pPr marL="114300" indent="0">
              <a:buNone/>
            </a:pPr>
            <a:endParaRPr lang="en-US" dirty="0"/>
          </a:p>
          <a:p>
            <a:pPr marL="114300" indent="0">
              <a:buNone/>
            </a:pPr>
            <a:endParaRPr lang="en-US" dirty="0" smtClean="0"/>
          </a:p>
          <a:p>
            <a:pPr marL="114300" indent="0">
              <a:buNone/>
            </a:pPr>
            <a:endParaRPr lang="en-US" dirty="0"/>
          </a:p>
          <a:p>
            <a:pPr marL="114300" indent="0">
              <a:buNone/>
            </a:pPr>
            <a:endParaRPr lang="en-US" dirty="0" smtClean="0"/>
          </a:p>
          <a:p>
            <a:pPr marL="114300" indent="0">
              <a:buNone/>
            </a:pPr>
            <a:endParaRPr lang="en-US" dirty="0"/>
          </a:p>
          <a:p>
            <a:pPr marL="114300" indent="0">
              <a:buNone/>
            </a:pPr>
            <a:r>
              <a:rPr lang="en-US" sz="3100" dirty="0" smtClean="0"/>
              <a:t>Contact Information:</a:t>
            </a:r>
          </a:p>
          <a:p>
            <a:pPr marL="114300" indent="0">
              <a:buNone/>
            </a:pPr>
            <a:r>
              <a:rPr lang="en-US" sz="3100" dirty="0" smtClean="0"/>
              <a:t>Jennifer Meier</a:t>
            </a:r>
          </a:p>
          <a:p>
            <a:pPr marL="114300" indent="0">
              <a:buNone/>
            </a:pPr>
            <a:r>
              <a:rPr lang="en-US" sz="3100" dirty="0" smtClean="0"/>
              <a:t>Assistant Director for Student Loans &amp; Graduate Aid</a:t>
            </a:r>
          </a:p>
          <a:p>
            <a:pPr marL="114300" indent="0">
              <a:buNone/>
            </a:pPr>
            <a:r>
              <a:rPr lang="en-US" sz="3100" dirty="0" smtClean="0"/>
              <a:t>The College of William &amp; Mary</a:t>
            </a:r>
          </a:p>
          <a:p>
            <a:pPr marL="114300" indent="0">
              <a:buNone/>
            </a:pPr>
            <a:r>
              <a:rPr lang="en-US" sz="3100" dirty="0" smtClean="0"/>
              <a:t>(757) 221-2426, </a:t>
            </a:r>
            <a:r>
              <a:rPr lang="en-US" sz="3100" dirty="0" smtClean="0">
                <a:hlinkClick r:id="rId2"/>
              </a:rPr>
              <a:t>jmmeie@wm.edu</a:t>
            </a:r>
            <a:r>
              <a:rPr lang="en-US" sz="3100" dirty="0" smtClean="0"/>
              <a:t> </a:t>
            </a:r>
          </a:p>
        </p:txBody>
      </p:sp>
    </p:spTree>
    <p:extLst>
      <p:ext uri="{BB962C8B-B14F-4D97-AF65-F5344CB8AC3E}">
        <p14:creationId xmlns="" xmlns:p14="http://schemas.microsoft.com/office/powerpoint/2010/main" val="4188745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Growing Need for Graduate Education</a:t>
            </a:r>
            <a:endParaRPr lang="en-US" sz="3600" dirty="0"/>
          </a:p>
        </p:txBody>
      </p:sp>
      <p:sp>
        <p:nvSpPr>
          <p:cNvPr id="3" name="Content Placeholder 2"/>
          <p:cNvSpPr>
            <a:spLocks noGrp="1"/>
          </p:cNvSpPr>
          <p:nvPr>
            <p:ph idx="1"/>
          </p:nvPr>
        </p:nvSpPr>
        <p:spPr/>
        <p:txBody>
          <a:bodyPr/>
          <a:lstStyle/>
          <a:p>
            <a:r>
              <a:rPr lang="en-US" sz="2400" dirty="0" smtClean="0"/>
              <a:t>According to a report published in April 2012 by the Council of Graduate Schools (CGS) and Educational Testing Service (ETS), between 2010 and 2020, about 2.6 million new and replacement jobs will require some type of advanced degree, whether that be a master’s, doctoral or professional degree.</a:t>
            </a:r>
          </a:p>
          <a:p>
            <a:r>
              <a:rPr lang="en-US" sz="2400" dirty="0" smtClean="0"/>
              <a:t>As the graduate student enrollment increases, schools need to be prepared to meet the challenges of the graduate student population that they serve. </a:t>
            </a:r>
          </a:p>
          <a:p>
            <a:endParaRPr lang="en-US" dirty="0"/>
          </a:p>
        </p:txBody>
      </p:sp>
    </p:spTree>
    <p:extLst>
      <p:ext uri="{BB962C8B-B14F-4D97-AF65-F5344CB8AC3E}">
        <p14:creationId xmlns="" xmlns:p14="http://schemas.microsoft.com/office/powerpoint/2010/main" val="19188310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Know your Graduate Student Population </a:t>
            </a:r>
            <a:endParaRPr lang="en-US" sz="3600" dirty="0"/>
          </a:p>
        </p:txBody>
      </p:sp>
      <p:sp>
        <p:nvSpPr>
          <p:cNvPr id="3" name="Content Placeholder 2"/>
          <p:cNvSpPr>
            <a:spLocks noGrp="1"/>
          </p:cNvSpPr>
          <p:nvPr>
            <p:ph idx="1"/>
          </p:nvPr>
        </p:nvSpPr>
        <p:spPr/>
        <p:txBody>
          <a:bodyPr>
            <a:normAutofit/>
          </a:bodyPr>
          <a:lstStyle/>
          <a:p>
            <a:r>
              <a:rPr lang="en-US" sz="2400" dirty="0" smtClean="0"/>
              <a:t>Graduate programs are unique and specialized</a:t>
            </a:r>
          </a:p>
          <a:p>
            <a:r>
              <a:rPr lang="en-US" sz="2400" dirty="0" smtClean="0"/>
              <a:t>Part-time programs vs. full-time programs</a:t>
            </a:r>
          </a:p>
          <a:p>
            <a:r>
              <a:rPr lang="en-US" sz="2400" dirty="0" smtClean="0"/>
              <a:t>Off-campus programs vs. on-campus</a:t>
            </a:r>
          </a:p>
          <a:p>
            <a:r>
              <a:rPr lang="en-US" sz="2400" dirty="0" smtClean="0"/>
              <a:t>Online programs/distance ed</a:t>
            </a:r>
          </a:p>
          <a:p>
            <a:r>
              <a:rPr lang="en-US" sz="2400" dirty="0" smtClean="0"/>
              <a:t>Executive programs for working professionals</a:t>
            </a:r>
          </a:p>
          <a:p>
            <a:r>
              <a:rPr lang="en-US" sz="2400" dirty="0" smtClean="0"/>
              <a:t>Identifying the different needs and challenges </a:t>
            </a:r>
            <a:r>
              <a:rPr lang="en-US" sz="2400" dirty="0"/>
              <a:t>for different types of </a:t>
            </a:r>
            <a:r>
              <a:rPr lang="en-US" sz="2400" dirty="0" smtClean="0"/>
              <a:t>programs and students they serve</a:t>
            </a:r>
            <a:endParaRPr lang="en-US" sz="2400" dirty="0"/>
          </a:p>
          <a:p>
            <a:pPr marL="82296" indent="0">
              <a:buNone/>
            </a:pPr>
            <a:endParaRPr lang="en-US" sz="2400" dirty="0"/>
          </a:p>
        </p:txBody>
      </p:sp>
    </p:spTree>
    <p:extLst>
      <p:ext uri="{BB962C8B-B14F-4D97-AF65-F5344CB8AC3E}">
        <p14:creationId xmlns="" xmlns:p14="http://schemas.microsoft.com/office/powerpoint/2010/main" val="34902832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Rising Tuition and how to pay for it</a:t>
            </a:r>
            <a:endParaRPr lang="en-US" sz="3600" dirty="0"/>
          </a:p>
        </p:txBody>
      </p:sp>
      <p:sp>
        <p:nvSpPr>
          <p:cNvPr id="3" name="Content Placeholder 2"/>
          <p:cNvSpPr>
            <a:spLocks noGrp="1"/>
          </p:cNvSpPr>
          <p:nvPr>
            <p:ph idx="1"/>
          </p:nvPr>
        </p:nvSpPr>
        <p:spPr/>
        <p:txBody>
          <a:bodyPr>
            <a:normAutofit/>
          </a:bodyPr>
          <a:lstStyle/>
          <a:p>
            <a:r>
              <a:rPr lang="en-US" sz="2400" dirty="0" smtClean="0"/>
              <a:t>Tuition is rising, especially at the graduate level</a:t>
            </a:r>
          </a:p>
          <a:p>
            <a:r>
              <a:rPr lang="en-US" sz="2400" dirty="0" smtClean="0"/>
              <a:t>How to pay will be a top priority (and challenge) for most graduate students</a:t>
            </a:r>
          </a:p>
          <a:p>
            <a:pPr lvl="1"/>
            <a:r>
              <a:rPr lang="en-US" sz="2000" dirty="0" smtClean="0"/>
              <a:t>Payment plan options</a:t>
            </a:r>
          </a:p>
          <a:p>
            <a:pPr lvl="1"/>
            <a:r>
              <a:rPr lang="en-US" sz="2000" dirty="0" smtClean="0"/>
              <a:t>Veterans Benefits</a:t>
            </a:r>
          </a:p>
          <a:p>
            <a:pPr lvl="1"/>
            <a:r>
              <a:rPr lang="en-US" sz="2000" dirty="0" smtClean="0"/>
              <a:t>Tuition assistance or employer reimbursement</a:t>
            </a:r>
          </a:p>
          <a:p>
            <a:pPr lvl="1"/>
            <a:r>
              <a:rPr lang="en-US" sz="2000" dirty="0" err="1" smtClean="0"/>
              <a:t>Americorps</a:t>
            </a:r>
            <a:r>
              <a:rPr lang="en-US" sz="2000" dirty="0" smtClean="0"/>
              <a:t> service awards and other outside scholarships</a:t>
            </a:r>
          </a:p>
          <a:p>
            <a:r>
              <a:rPr lang="en-US" sz="2400" dirty="0" smtClean="0"/>
              <a:t>Types of financial aid available</a:t>
            </a:r>
          </a:p>
          <a:p>
            <a:pPr lvl="1"/>
            <a:r>
              <a:rPr lang="en-US" sz="2000" dirty="0" smtClean="0"/>
              <a:t>Student loans</a:t>
            </a:r>
          </a:p>
          <a:p>
            <a:pPr lvl="1"/>
            <a:r>
              <a:rPr lang="en-US" sz="2000" dirty="0" smtClean="0"/>
              <a:t>Internal grants/scholarships, tuition waivers and stipends</a:t>
            </a:r>
          </a:p>
          <a:p>
            <a:r>
              <a:rPr lang="en-US" sz="2400" dirty="0" smtClean="0"/>
              <a:t>Some students may be borrowing loans for the first time</a:t>
            </a:r>
            <a:endParaRPr lang="en-US" sz="2400" dirty="0"/>
          </a:p>
        </p:txBody>
      </p:sp>
    </p:spTree>
    <p:extLst>
      <p:ext uri="{BB962C8B-B14F-4D97-AF65-F5344CB8AC3E}">
        <p14:creationId xmlns="" xmlns:p14="http://schemas.microsoft.com/office/powerpoint/2010/main" val="36770469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Lack of Scholarship Opportunities</a:t>
            </a:r>
            <a:endParaRPr lang="en-US" sz="3600" dirty="0"/>
          </a:p>
        </p:txBody>
      </p:sp>
      <p:sp>
        <p:nvSpPr>
          <p:cNvPr id="3" name="Content Placeholder 2"/>
          <p:cNvSpPr>
            <a:spLocks noGrp="1"/>
          </p:cNvSpPr>
          <p:nvPr>
            <p:ph idx="1"/>
          </p:nvPr>
        </p:nvSpPr>
        <p:spPr/>
        <p:txBody>
          <a:bodyPr>
            <a:normAutofit/>
          </a:bodyPr>
          <a:lstStyle/>
          <a:p>
            <a:r>
              <a:rPr lang="en-US" sz="2400" dirty="0" smtClean="0"/>
              <a:t>Graduate students have a difficult time finding available scholarships from outside sources</a:t>
            </a:r>
          </a:p>
          <a:p>
            <a:r>
              <a:rPr lang="en-US" sz="2400" dirty="0" smtClean="0"/>
              <a:t>Most scholarships at the graduate level are geared toward very specific programs of study</a:t>
            </a:r>
          </a:p>
          <a:p>
            <a:r>
              <a:rPr lang="en-US" sz="2400" dirty="0" smtClean="0"/>
              <a:t>Graduate Assistantships or Research Fellowships are competitive</a:t>
            </a:r>
          </a:p>
          <a:p>
            <a:r>
              <a:rPr lang="en-US" sz="2400" dirty="0" smtClean="0"/>
              <a:t>Work-Study availability varies among schools</a:t>
            </a:r>
          </a:p>
          <a:p>
            <a:r>
              <a:rPr lang="en-US" sz="2400" dirty="0" smtClean="0"/>
              <a:t>Some students find that they must rely completely on loans to fund their graduate program</a:t>
            </a:r>
          </a:p>
          <a:p>
            <a:endParaRPr lang="en-US" sz="2400" dirty="0"/>
          </a:p>
        </p:txBody>
      </p:sp>
    </p:spTree>
    <p:extLst>
      <p:ext uri="{BB962C8B-B14F-4D97-AF65-F5344CB8AC3E}">
        <p14:creationId xmlns="" xmlns:p14="http://schemas.microsoft.com/office/powerpoint/2010/main" val="17177532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Traditionally vs. Non-traditionally Aged Students</a:t>
            </a:r>
            <a:endParaRPr lang="en-US" sz="3600" dirty="0"/>
          </a:p>
        </p:txBody>
      </p:sp>
      <p:sp>
        <p:nvSpPr>
          <p:cNvPr id="3" name="Content Placeholder 2"/>
          <p:cNvSpPr>
            <a:spLocks noGrp="1"/>
          </p:cNvSpPr>
          <p:nvPr>
            <p:ph idx="1"/>
          </p:nvPr>
        </p:nvSpPr>
        <p:spPr/>
        <p:txBody>
          <a:bodyPr>
            <a:noAutofit/>
          </a:bodyPr>
          <a:lstStyle/>
          <a:p>
            <a:r>
              <a:rPr lang="en-US" sz="2400" dirty="0" smtClean="0"/>
              <a:t>Some students move straight from an undergraduate program into a graduate program</a:t>
            </a:r>
          </a:p>
          <a:p>
            <a:r>
              <a:rPr lang="en-US" sz="2400" dirty="0" smtClean="0"/>
              <a:t>Others have a slight or significant break between undergraduate and graduate programs</a:t>
            </a:r>
          </a:p>
          <a:p>
            <a:r>
              <a:rPr lang="en-US" sz="2400" dirty="0" smtClean="0"/>
              <a:t>Greater demands and responsibilities are carried by older students</a:t>
            </a:r>
          </a:p>
          <a:p>
            <a:pPr lvl="1"/>
            <a:r>
              <a:rPr lang="en-US" sz="2000" dirty="0" smtClean="0"/>
              <a:t>Family obligations, mortgage payment, full or part time job</a:t>
            </a:r>
          </a:p>
          <a:p>
            <a:r>
              <a:rPr lang="en-US" sz="2400" dirty="0" smtClean="0"/>
              <a:t>Some traditionally-aged graduate students may still have firm attachment and support of parents in the areas of academics, finances or both</a:t>
            </a:r>
          </a:p>
          <a:p>
            <a:pPr lvl="1"/>
            <a:r>
              <a:rPr lang="en-US" sz="2000" dirty="0" smtClean="0"/>
              <a:t>Do you talk with parents of graduate students?</a:t>
            </a:r>
            <a:endParaRPr lang="en-US" sz="2000" dirty="0"/>
          </a:p>
        </p:txBody>
      </p:sp>
    </p:spTree>
    <p:extLst>
      <p:ext uri="{BB962C8B-B14F-4D97-AF65-F5344CB8AC3E}">
        <p14:creationId xmlns="" xmlns:p14="http://schemas.microsoft.com/office/powerpoint/2010/main" val="311976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Cost of Attendance Restrictions</a:t>
            </a:r>
            <a:endParaRPr lang="en-US" sz="3600" dirty="0"/>
          </a:p>
        </p:txBody>
      </p:sp>
      <p:sp>
        <p:nvSpPr>
          <p:cNvPr id="3" name="Content Placeholder 2"/>
          <p:cNvSpPr>
            <a:spLocks noGrp="1"/>
          </p:cNvSpPr>
          <p:nvPr>
            <p:ph idx="1"/>
          </p:nvPr>
        </p:nvSpPr>
        <p:spPr/>
        <p:txBody>
          <a:bodyPr/>
          <a:lstStyle/>
          <a:p>
            <a:r>
              <a:rPr lang="en-US" sz="2400" dirty="0" smtClean="0"/>
              <a:t>Graduate students have greater needs for cost of living allowances</a:t>
            </a:r>
          </a:p>
          <a:p>
            <a:r>
              <a:rPr lang="en-US" sz="2400" dirty="0" smtClean="0"/>
              <a:t>Students with families/dependents</a:t>
            </a:r>
          </a:p>
          <a:p>
            <a:pPr lvl="1"/>
            <a:r>
              <a:rPr lang="en-US" sz="2000" dirty="0" smtClean="0"/>
              <a:t>Family health insurance, child care expenses, etc.</a:t>
            </a:r>
          </a:p>
          <a:p>
            <a:r>
              <a:rPr lang="en-US" sz="2400" dirty="0"/>
              <a:t>Professional Judgment </a:t>
            </a:r>
            <a:r>
              <a:rPr lang="en-US" sz="2400" dirty="0" smtClean="0"/>
              <a:t>cases/examples</a:t>
            </a:r>
          </a:p>
          <a:p>
            <a:r>
              <a:rPr lang="en-US" sz="2400" dirty="0" smtClean="0"/>
              <a:t>High-cost programs that require additional expenses for travel, expensive supplies, internships, etc.</a:t>
            </a:r>
          </a:p>
          <a:p>
            <a:r>
              <a:rPr lang="en-US" sz="2400" dirty="0"/>
              <a:t>What do you do with expenses that are not allowed within the COA</a:t>
            </a:r>
            <a:r>
              <a:rPr lang="en-US" sz="2400" dirty="0" smtClean="0"/>
              <a:t>?</a:t>
            </a:r>
          </a:p>
          <a:p>
            <a:pPr marL="0" indent="0">
              <a:buNone/>
            </a:pPr>
            <a:endParaRPr lang="en-US" dirty="0"/>
          </a:p>
        </p:txBody>
      </p:sp>
    </p:spTree>
    <p:extLst>
      <p:ext uri="{BB962C8B-B14F-4D97-AF65-F5344CB8AC3E}">
        <p14:creationId xmlns="" xmlns:p14="http://schemas.microsoft.com/office/powerpoint/2010/main" val="6425388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Eligibility Issues</a:t>
            </a:r>
            <a:endParaRPr lang="en-US" sz="3600" dirty="0"/>
          </a:p>
        </p:txBody>
      </p:sp>
      <p:sp>
        <p:nvSpPr>
          <p:cNvPr id="3" name="Content Placeholder 2"/>
          <p:cNvSpPr>
            <a:spLocks noGrp="1"/>
          </p:cNvSpPr>
          <p:nvPr>
            <p:ph idx="1"/>
          </p:nvPr>
        </p:nvSpPr>
        <p:spPr/>
        <p:txBody>
          <a:bodyPr>
            <a:normAutofit/>
          </a:bodyPr>
          <a:lstStyle/>
          <a:p>
            <a:r>
              <a:rPr lang="en-US" sz="2400" dirty="0" smtClean="0"/>
              <a:t>Part-time students </a:t>
            </a:r>
          </a:p>
          <a:p>
            <a:r>
              <a:rPr lang="en-US" sz="2400" dirty="0" smtClean="0"/>
              <a:t>Students who drop below half time enrollment</a:t>
            </a:r>
            <a:endParaRPr lang="en-US" sz="2000" dirty="0" smtClean="0"/>
          </a:p>
          <a:p>
            <a:r>
              <a:rPr lang="en-US" sz="2400" dirty="0" smtClean="0"/>
              <a:t>International graduate students – options for funding</a:t>
            </a:r>
          </a:p>
          <a:p>
            <a:r>
              <a:rPr lang="en-US" sz="2400" dirty="0" smtClean="0"/>
              <a:t>Periods of non-enrollment (summers)</a:t>
            </a:r>
          </a:p>
          <a:p>
            <a:r>
              <a:rPr lang="en-US" sz="2400" dirty="0" smtClean="0"/>
              <a:t>Non-degree seeking coursework</a:t>
            </a:r>
          </a:p>
        </p:txBody>
      </p:sp>
    </p:spTree>
    <p:extLst>
      <p:ext uri="{BB962C8B-B14F-4D97-AF65-F5344CB8AC3E}">
        <p14:creationId xmlns="" xmlns:p14="http://schemas.microsoft.com/office/powerpoint/2010/main" val="39290418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Changes to Federal Loan Programs</a:t>
            </a:r>
            <a:endParaRPr lang="en-US" sz="3600" dirty="0"/>
          </a:p>
        </p:txBody>
      </p:sp>
      <p:sp>
        <p:nvSpPr>
          <p:cNvPr id="3" name="Content Placeholder 2"/>
          <p:cNvSpPr>
            <a:spLocks noGrp="1"/>
          </p:cNvSpPr>
          <p:nvPr>
            <p:ph idx="1"/>
          </p:nvPr>
        </p:nvSpPr>
        <p:spPr/>
        <p:txBody>
          <a:bodyPr/>
          <a:lstStyle/>
          <a:p>
            <a:r>
              <a:rPr lang="en-US" sz="2400" dirty="0" smtClean="0"/>
              <a:t>Elimination of subsidized loan for graduate students</a:t>
            </a:r>
          </a:p>
          <a:p>
            <a:r>
              <a:rPr lang="en-US" sz="2400" dirty="0" smtClean="0"/>
              <a:t>Elimination of up-front rebate means higher fees at disbursement, especially on Grad PLUS loan (4%)</a:t>
            </a:r>
          </a:p>
          <a:p>
            <a:r>
              <a:rPr lang="en-US" sz="2400" dirty="0" smtClean="0"/>
              <a:t>Perkins Loan is now the only remaining subsidized loan option for graduate students</a:t>
            </a:r>
          </a:p>
          <a:p>
            <a:r>
              <a:rPr lang="en-US" sz="2400" dirty="0" smtClean="0"/>
              <a:t>Will students choose not to make interest payments while in school due to the higher interest payment required?</a:t>
            </a:r>
          </a:p>
          <a:p>
            <a:endParaRPr lang="en-US" sz="2400" dirty="0" smtClean="0"/>
          </a:p>
          <a:p>
            <a:endParaRPr lang="en-US" dirty="0"/>
          </a:p>
        </p:txBody>
      </p:sp>
    </p:spTree>
    <p:extLst>
      <p:ext uri="{BB962C8B-B14F-4D97-AF65-F5344CB8AC3E}">
        <p14:creationId xmlns="" xmlns:p14="http://schemas.microsoft.com/office/powerpoint/2010/main" val="23950911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992</TotalTime>
  <Words>780</Words>
  <Application>Microsoft Office PowerPoint</Application>
  <PresentationFormat>On-screen Show (4:3)</PresentationFormat>
  <Paragraphs>90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Solstice</vt:lpstr>
      <vt:lpstr>Challenges Facing Graduate/Professional Students</vt:lpstr>
      <vt:lpstr>Growing Need for Graduate Education</vt:lpstr>
      <vt:lpstr>Know your Graduate Student Population </vt:lpstr>
      <vt:lpstr>Rising Tuition and how to pay for it</vt:lpstr>
      <vt:lpstr>Lack of Scholarship Opportunities</vt:lpstr>
      <vt:lpstr>Traditionally vs. Non-traditionally Aged Students</vt:lpstr>
      <vt:lpstr>Cost of Attendance Restrictions</vt:lpstr>
      <vt:lpstr>Eligibility Issues</vt:lpstr>
      <vt:lpstr>Changes to Federal Loan Programs</vt:lpstr>
      <vt:lpstr>Reaching Aggregate Loan Limits</vt:lpstr>
      <vt:lpstr>Students With Credit Issues or Prior Loan Default</vt:lpstr>
      <vt:lpstr>Loan Repayment Counseling</vt:lpstr>
      <vt:lpstr>Employment Outlook</vt:lpstr>
      <vt:lpstr>Questions/Comments?</vt:lpstr>
    </vt:vector>
  </TitlesOfParts>
  <Company>College of William and Mary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Challenges Facing Graduate/Professional Students</dc:title>
  <dc:creator>Information Technology</dc:creator>
  <cp:lastModifiedBy>user</cp:lastModifiedBy>
  <cp:revision>69</cp:revision>
  <dcterms:created xsi:type="dcterms:W3CDTF">2012-05-09T15:39:26Z</dcterms:created>
  <dcterms:modified xsi:type="dcterms:W3CDTF">2012-05-24T21:59:10Z</dcterms:modified>
</cp:coreProperties>
</file>